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6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578A-7C42-406F-B9A5-F0E215A8A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sz="4000"/>
              <a:t>Precision Agriculture in Virtual Reality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C3D3CB-7B03-4C03-A7DB-4FFF560F3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>
            <a:normAutofit/>
          </a:bodyPr>
          <a:lstStyle/>
          <a:p>
            <a:r>
              <a:rPr lang="en-US" sz="1800" dirty="0"/>
              <a:t>Palouse virtual reality environment that simulates precision agriculture technologies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133EFFD-CC16-4709-890E-B70D332BF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556" y="3085766"/>
            <a:ext cx="6098887" cy="330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0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DCD91-9024-4365-A113-F98B7948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Semester Development – Data Smoothing</a:t>
            </a:r>
          </a:p>
        </p:txBody>
      </p:sp>
      <p:pic>
        <p:nvPicPr>
          <p:cNvPr id="4" name="Picture 3" descr="A picture containing bowl, pan, mouse&#10;&#10;Description automatically generated">
            <a:extLst>
              <a:ext uri="{FF2B5EF4-FFF2-40B4-BE49-F238E27FC236}">
                <a16:creationId xmlns:a16="http://schemas.microsoft.com/office/drawing/2014/main" id="{05EFE441-5111-4470-B854-C19D95A5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4" y="2047749"/>
            <a:ext cx="6755095" cy="2204437"/>
          </a:xfrm>
          <a:prstGeom prst="rect">
            <a:avLst/>
          </a:prstGeom>
        </p:spPr>
      </p:pic>
      <p:pic>
        <p:nvPicPr>
          <p:cNvPr id="6" name="Picture 5" descr="A picture containing bowl&#10;&#10;Description automatically generated">
            <a:extLst>
              <a:ext uri="{FF2B5EF4-FFF2-40B4-BE49-F238E27FC236}">
                <a16:creationId xmlns:a16="http://schemas.microsoft.com/office/drawing/2014/main" id="{BC977832-956B-4FA7-8A7E-EB15ABD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43" y="4417081"/>
            <a:ext cx="6755095" cy="2204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292F3E-7F84-468C-9D96-4C7BDB6CDBEC}"/>
              </a:ext>
            </a:extLst>
          </p:cNvPr>
          <p:cNvSpPr txBox="1"/>
          <p:nvPr/>
        </p:nvSpPr>
        <p:spPr>
          <a:xfrm>
            <a:off x="7333219" y="2081048"/>
            <a:ext cx="236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Unmodified DEM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F436D-3094-4E75-9563-EFC95724F79D}"/>
              </a:ext>
            </a:extLst>
          </p:cNvPr>
          <p:cNvSpPr txBox="1"/>
          <p:nvPr/>
        </p:nvSpPr>
        <p:spPr>
          <a:xfrm>
            <a:off x="7333218" y="4417081"/>
            <a:ext cx="3517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DEM with </a:t>
            </a:r>
            <a:r>
              <a:rPr lang="el-GR" i="1" dirty="0"/>
              <a:t>σ</a:t>
            </a:r>
            <a:r>
              <a:rPr lang="en-US" i="1" dirty="0"/>
              <a:t> </a:t>
            </a:r>
            <a:r>
              <a:rPr lang="en-US" sz="2400" dirty="0"/>
              <a:t>= 10</a:t>
            </a:r>
            <a:br>
              <a:rPr lang="en-US" sz="2400" i="1" dirty="0"/>
            </a:br>
            <a:r>
              <a:rPr lang="en-US" sz="2400" dirty="0"/>
              <a:t>Gaussian Smoothing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86903E-59B7-436A-BE32-09FDEF2E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218" y="5303078"/>
            <a:ext cx="17145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26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55C7-4FCB-4763-9EF6-4C969C9D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Semester Development – Scene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9E138D-B17A-410C-8F61-F239B32C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39" y="1989582"/>
            <a:ext cx="4507288" cy="2441448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DC081BC-5FF6-4197-93EB-458663D23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73" y="1989582"/>
            <a:ext cx="4507288" cy="2441448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18D3EB1-FB7A-448C-BC2E-4D54D11C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057" y="4248688"/>
            <a:ext cx="4507289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92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2975-5219-49DF-85DF-33606A7E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Semester Development – Auto Pathing</a:t>
            </a:r>
          </a:p>
        </p:txBody>
      </p:sp>
      <p:pic>
        <p:nvPicPr>
          <p:cNvPr id="5" name="Picture 4" descr="A truck that is sitting in the grass&#10;&#10;Description automatically generated">
            <a:extLst>
              <a:ext uri="{FF2B5EF4-FFF2-40B4-BE49-F238E27FC236}">
                <a16:creationId xmlns:a16="http://schemas.microsoft.com/office/drawing/2014/main" id="{7E11E6EC-185A-4747-ADDA-C47F0D6AD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0" y="1935840"/>
            <a:ext cx="3764843" cy="2986320"/>
          </a:xfrm>
          <a:prstGeom prst="rect">
            <a:avLst/>
          </a:prstGeom>
        </p:spPr>
      </p:pic>
      <p:pic>
        <p:nvPicPr>
          <p:cNvPr id="7" name="Picture 6" descr="A picture containing grass, outdoor, yellow, field&#10;&#10;Description automatically generated">
            <a:extLst>
              <a:ext uri="{FF2B5EF4-FFF2-40B4-BE49-F238E27FC236}">
                <a16:creationId xmlns:a16="http://schemas.microsoft.com/office/drawing/2014/main" id="{3B366037-CD7A-422C-8CAF-D0809C26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014" y="3461831"/>
            <a:ext cx="3764843" cy="3360425"/>
          </a:xfrm>
          <a:prstGeom prst="rect">
            <a:avLst/>
          </a:prstGeom>
        </p:spPr>
      </p:pic>
      <p:pic>
        <p:nvPicPr>
          <p:cNvPr id="9" name="Picture 8" descr="A close up of a green field&#10;&#10;Description automatically generated">
            <a:extLst>
              <a:ext uri="{FF2B5EF4-FFF2-40B4-BE49-F238E27FC236}">
                <a16:creationId xmlns:a16="http://schemas.microsoft.com/office/drawing/2014/main" id="{65DC196A-4CDF-4690-BB13-E40DC2DF7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477" y="1935840"/>
            <a:ext cx="4045973" cy="31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B2C38-1948-4F32-8146-0663B2B3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Semester Development – Auto Pathing</a:t>
            </a:r>
          </a:p>
        </p:txBody>
      </p:sp>
      <p:pic>
        <p:nvPicPr>
          <p:cNvPr id="4" name="Picture 3" descr="A picture containing grass, sitting, green, man&#10;&#10;Description automatically generated">
            <a:extLst>
              <a:ext uri="{FF2B5EF4-FFF2-40B4-BE49-F238E27FC236}">
                <a16:creationId xmlns:a16="http://schemas.microsoft.com/office/drawing/2014/main" id="{804F6477-F2D6-4684-BC35-6D07340D2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43" y="1993967"/>
            <a:ext cx="5645557" cy="4496108"/>
          </a:xfrm>
          <a:prstGeom prst="rect">
            <a:avLst/>
          </a:prstGeom>
        </p:spPr>
      </p:pic>
      <p:pic>
        <p:nvPicPr>
          <p:cNvPr id="6" name="Picture 5" descr="A sign on the grass&#10;&#10;Description automatically generated">
            <a:extLst>
              <a:ext uri="{FF2B5EF4-FFF2-40B4-BE49-F238E27FC236}">
                <a16:creationId xmlns:a16="http://schemas.microsoft.com/office/drawing/2014/main" id="{59061C9B-639A-4ADE-88C0-E1FFFE2A9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64" y="1993967"/>
            <a:ext cx="5503893" cy="431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0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1D72-2BA1-4223-9828-728A19EB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C12E7-D849-44FF-A0B7-C218A8E46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4386968"/>
          </a:xfrm>
        </p:spPr>
        <p:txBody>
          <a:bodyPr>
            <a:normAutofit/>
          </a:bodyPr>
          <a:lstStyle/>
          <a:p>
            <a:r>
              <a:rPr lang="en-US" dirty="0"/>
              <a:t>More accurate terrain data</a:t>
            </a:r>
          </a:p>
          <a:p>
            <a:r>
              <a:rPr lang="en-US" dirty="0"/>
              <a:t>More immersive environment with field boundaries</a:t>
            </a:r>
          </a:p>
          <a:p>
            <a:r>
              <a:rPr lang="en-US" dirty="0"/>
              <a:t>Tooling for adding more fields</a:t>
            </a:r>
          </a:p>
          <a:p>
            <a:r>
              <a:rPr lang="en-US" dirty="0"/>
              <a:t>Training scenarios</a:t>
            </a:r>
          </a:p>
          <a:p>
            <a:pPr lvl="1"/>
            <a:r>
              <a:rPr lang="en-US" dirty="0"/>
              <a:t>Tractor waypoints</a:t>
            </a:r>
          </a:p>
          <a:p>
            <a:pPr lvl="1"/>
            <a:r>
              <a:rPr lang="en-US" dirty="0"/>
              <a:t>Planned path vs. Manual path vs. Optimized path</a:t>
            </a:r>
          </a:p>
          <a:p>
            <a:r>
              <a:rPr lang="en-US" dirty="0"/>
              <a:t>Stat reports</a:t>
            </a:r>
          </a:p>
          <a:p>
            <a:pPr lvl="1"/>
            <a:r>
              <a:rPr lang="en-US" dirty="0"/>
              <a:t>Time to finish job</a:t>
            </a:r>
          </a:p>
          <a:p>
            <a:pPr lvl="1"/>
            <a:r>
              <a:rPr lang="en-US" dirty="0"/>
              <a:t>Amount of climbing</a:t>
            </a:r>
          </a:p>
          <a:p>
            <a:pPr lvl="1"/>
            <a:r>
              <a:rPr lang="en-US" dirty="0"/>
              <a:t>Overlap and skipped sections</a:t>
            </a:r>
          </a:p>
          <a:p>
            <a:pPr lvl="1"/>
            <a:r>
              <a:rPr lang="en-US" dirty="0"/>
              <a:t>Speed variations</a:t>
            </a:r>
          </a:p>
          <a:p>
            <a:endParaRPr lang="en-US" dirty="0"/>
          </a:p>
        </p:txBody>
      </p:sp>
      <p:pic>
        <p:nvPicPr>
          <p:cNvPr id="4" name="Picture 3" descr="A picture containing green&#10;&#10;Description automatically generated">
            <a:extLst>
              <a:ext uri="{FF2B5EF4-FFF2-40B4-BE49-F238E27FC236}">
                <a16:creationId xmlns:a16="http://schemas.microsoft.com/office/drawing/2014/main" id="{AA257E98-B6FD-4A59-B76A-9641D0197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74" y="2682059"/>
            <a:ext cx="5547862" cy="314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7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108B-BFFC-4D62-BDDF-187D7B41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Precision Agriculture in Virtual Reality 2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707D684-ABCB-401C-869A-D03BBC060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A4CA679-3546-4E14-8FB8-F57168C37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B474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BE4DD59-5AA2-46C6-B6A8-9B4C62D19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B474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D16E90-7C64-4C04-A50A-B866A1A92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B4746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160CE81C-67DC-489E-BFFB-877C80B85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ev Shrestha">
            <a:extLst>
              <a:ext uri="{FF2B5EF4-FFF2-40B4-BE49-F238E27FC236}">
                <a16:creationId xmlns:a16="http://schemas.microsoft.com/office/drawing/2014/main" id="{6FA6A6EA-1065-4063-8C1C-017D57BB7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2" r="-3" b="23230"/>
          <a:stretch/>
        </p:blipFill>
        <p:spPr bwMode="auto">
          <a:xfrm>
            <a:off x="657225" y="2361056"/>
            <a:ext cx="4962525" cy="364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E45C-682A-429B-9BFD-F2B9D31F1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buClr>
                <a:srgbClr val="B47464"/>
              </a:buClr>
            </a:pPr>
            <a:r>
              <a:rPr lang="en-US"/>
              <a:t>Sponsor</a:t>
            </a:r>
          </a:p>
          <a:p>
            <a:pPr lvl="1">
              <a:buClr>
                <a:srgbClr val="B47464"/>
              </a:buClr>
            </a:pPr>
            <a:r>
              <a:rPr lang="en-US"/>
              <a:t>Dev Shrestha</a:t>
            </a:r>
          </a:p>
          <a:p>
            <a:pPr>
              <a:buClr>
                <a:srgbClr val="B47464"/>
              </a:buClr>
            </a:pPr>
            <a:r>
              <a:rPr lang="en-US"/>
              <a:t>Team</a:t>
            </a:r>
          </a:p>
          <a:p>
            <a:pPr lvl="1">
              <a:buClr>
                <a:srgbClr val="B47464"/>
              </a:buClr>
            </a:pPr>
            <a:r>
              <a:rPr lang="en-US"/>
              <a:t>Brad Whitesell</a:t>
            </a:r>
          </a:p>
          <a:p>
            <a:pPr lvl="1">
              <a:buClr>
                <a:srgbClr val="B47464"/>
              </a:buClr>
            </a:pPr>
            <a:r>
              <a:rPr lang="en-US"/>
              <a:t>Chelsea Hogan</a:t>
            </a:r>
          </a:p>
          <a:p>
            <a:pPr lvl="1">
              <a:buClr>
                <a:srgbClr val="B47464"/>
              </a:buClr>
            </a:pPr>
            <a:r>
              <a:rPr lang="en-US"/>
              <a:t>Joel Atwood</a:t>
            </a:r>
          </a:p>
        </p:txBody>
      </p:sp>
    </p:spTree>
    <p:extLst>
      <p:ext uri="{BB962C8B-B14F-4D97-AF65-F5344CB8AC3E}">
        <p14:creationId xmlns:p14="http://schemas.microsoft.com/office/powerpoint/2010/main" val="87366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4033-C2CE-43C3-B778-FAD1C0C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Project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A3415-1BF0-4631-B673-CE935007B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7154718" cy="3678303"/>
          </a:xfrm>
        </p:spPr>
        <p:txBody>
          <a:bodyPr>
            <a:normAutofit/>
          </a:bodyPr>
          <a:lstStyle/>
          <a:p>
            <a:r>
              <a:rPr lang="en-US" sz="2800" dirty="0"/>
              <a:t>Create an immersive and realistic virtual reality experience that simulates the functionality of precision agriculture technologies.</a:t>
            </a:r>
          </a:p>
          <a:p>
            <a:r>
              <a:rPr lang="en-US" sz="2800" dirty="0"/>
              <a:t>Produce an engaging environment for teaching practical applications of precision agriculture technologies.</a:t>
            </a:r>
          </a:p>
        </p:txBody>
      </p:sp>
      <p:pic>
        <p:nvPicPr>
          <p:cNvPr id="3074" name="Picture 2" descr="Image result for clip art tractor">
            <a:extLst>
              <a:ext uri="{FF2B5EF4-FFF2-40B4-BE49-F238E27FC236}">
                <a16:creationId xmlns:a16="http://schemas.microsoft.com/office/drawing/2014/main" id="{E9D514B8-C119-4035-8F3B-CD2FDF09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35911" y="2650558"/>
            <a:ext cx="4050038" cy="273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0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A7742-ADF1-4873-8C94-F16723B52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Value Proposition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E9C9B-9C37-4936-8614-8F83F7F0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Precision Agriculture is a modern crop management concept that utilizes emerging technologies to optimize return on investment, while reducing the cost in seed, fertilizer, fuel and time.</a:t>
            </a:r>
          </a:p>
          <a:p>
            <a:r>
              <a:rPr lang="en-US" sz="2400" dirty="0"/>
              <a:t>There is a need for an educational and promotional tool for showcasing and teaching practical applications of precision agriculture technologies. </a:t>
            </a:r>
          </a:p>
          <a:p>
            <a:r>
              <a:rPr lang="en-US" sz="2400" dirty="0"/>
              <a:t>To address this problem, we are developing an immersive and realistic virtual reality experience that simulates the functionality of these technologies. </a:t>
            </a:r>
          </a:p>
        </p:txBody>
      </p:sp>
    </p:spTree>
    <p:extLst>
      <p:ext uri="{BB962C8B-B14F-4D97-AF65-F5344CB8AC3E}">
        <p14:creationId xmlns:p14="http://schemas.microsoft.com/office/powerpoint/2010/main" val="1704908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63A27-FE58-4A96-AAA6-C4AEAB1C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Design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111B5-1095-425F-9022-64D38C4A9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6445" y="2262062"/>
            <a:ext cx="6944363" cy="3678303"/>
          </a:xfrm>
        </p:spPr>
        <p:txBody>
          <a:bodyPr>
            <a:normAutofit/>
          </a:bodyPr>
          <a:lstStyle/>
          <a:p>
            <a:r>
              <a:rPr lang="en-US" sz="2400" dirty="0"/>
              <a:t>Auto Pathing and GPS Navigation</a:t>
            </a:r>
          </a:p>
          <a:p>
            <a:r>
              <a:rPr lang="en-US" sz="2400" dirty="0"/>
              <a:t>Accurate Height Map Terrain</a:t>
            </a:r>
          </a:p>
          <a:p>
            <a:r>
              <a:rPr lang="en-US" sz="2400" dirty="0"/>
              <a:t>Pricing Options</a:t>
            </a:r>
          </a:p>
          <a:p>
            <a:r>
              <a:rPr lang="en-US" sz="2400" dirty="0"/>
              <a:t>Easy Setup Instructions</a:t>
            </a:r>
          </a:p>
        </p:txBody>
      </p:sp>
      <p:pic>
        <p:nvPicPr>
          <p:cNvPr id="5122" name="Picture 2" descr="Image result for pen clipart">
            <a:extLst>
              <a:ext uri="{FF2B5EF4-FFF2-40B4-BE49-F238E27FC236}">
                <a16:creationId xmlns:a16="http://schemas.microsoft.com/office/drawing/2014/main" id="{00DF967C-31AD-4064-81C0-A58B9178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25" y="2094562"/>
            <a:ext cx="2149060" cy="47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73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AC4-8DD1-4C44-A62C-668B13D6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First Semester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D17FC-568F-4D1C-A2E8-5E8856AD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368329" cy="3678303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Previously Implemented Features</a:t>
            </a:r>
          </a:p>
          <a:p>
            <a:pPr lvl="1"/>
            <a:r>
              <a:rPr lang="en-US" sz="2200" dirty="0"/>
              <a:t>Realistic tractor control</a:t>
            </a:r>
          </a:p>
          <a:p>
            <a:pPr lvl="1"/>
            <a:r>
              <a:rPr lang="en-US" sz="2200" dirty="0"/>
              <a:t>Realistic terrain</a:t>
            </a:r>
          </a:p>
          <a:p>
            <a:pPr lvl="1"/>
            <a:r>
              <a:rPr lang="en-US" sz="2200" dirty="0"/>
              <a:t>Fertilization tracking and visualization</a:t>
            </a:r>
          </a:p>
          <a:p>
            <a:r>
              <a:rPr lang="en-US" sz="2400" dirty="0"/>
              <a:t>Developing Features</a:t>
            </a:r>
          </a:p>
          <a:p>
            <a:pPr lvl="1"/>
            <a:r>
              <a:rPr lang="en-US" sz="2200" dirty="0"/>
              <a:t>Tractor console navigation</a:t>
            </a:r>
          </a:p>
          <a:p>
            <a:pPr lvl="1"/>
            <a:r>
              <a:rPr lang="en-US" sz="2200" dirty="0"/>
              <a:t>Field boundaries</a:t>
            </a:r>
          </a:p>
          <a:p>
            <a:pPr lvl="1"/>
            <a:r>
              <a:rPr lang="en-US" sz="2200" dirty="0"/>
              <a:t>Crop yield tracking and visualization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39DA10-26B0-4BA2-A369-B0D1534FD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95" y="2180496"/>
            <a:ext cx="4176041" cy="19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9519A9D-3159-4083-9815-650CE1D7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282" y="4530918"/>
            <a:ext cx="5298505" cy="132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33507DA-FFFE-45DA-9D59-59D4BBF4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45" y="3249225"/>
            <a:ext cx="3433763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220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8AAC4-8DD1-4C44-A62C-668B13D6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Second Semester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D17FC-568F-4D1C-A2E8-5E8856ADA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368329" cy="3678303"/>
          </a:xfrm>
        </p:spPr>
        <p:txBody>
          <a:bodyPr>
            <a:normAutofit/>
          </a:bodyPr>
          <a:lstStyle/>
          <a:p>
            <a:r>
              <a:rPr lang="en-US" sz="2400" dirty="0"/>
              <a:t>Implemented Features</a:t>
            </a:r>
          </a:p>
          <a:p>
            <a:pPr lvl="1"/>
            <a:r>
              <a:rPr lang="en-US" sz="2200" dirty="0"/>
              <a:t>Cook Farm Farming Simulator Mod</a:t>
            </a:r>
          </a:p>
          <a:p>
            <a:pPr lvl="1"/>
            <a:r>
              <a:rPr lang="en-US" sz="2200" dirty="0"/>
              <a:t>Accurate Height Map Terrain</a:t>
            </a:r>
          </a:p>
          <a:p>
            <a:pPr lvl="1"/>
            <a:r>
              <a:rPr lang="en-US" sz="2200" dirty="0"/>
              <a:t>Auto Pathing Navigation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334F09-E316-4D92-A8F3-A70D04135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521" y="2180496"/>
            <a:ext cx="7977467" cy="43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5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F1B5-B7D8-4F91-A8B8-5C0495102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Semester Development – Data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2E64D9-28E5-4044-A27D-8C60DEE6A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14" y="1965855"/>
            <a:ext cx="4857606" cy="244398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351ACA0-C57A-4873-9AFD-469C3039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280" y="1965856"/>
            <a:ext cx="4857606" cy="2443983"/>
          </a:xfrm>
          <a:prstGeom prst="rect">
            <a:avLst/>
          </a:prstGeom>
        </p:spPr>
      </p:pic>
      <p:pic>
        <p:nvPicPr>
          <p:cNvPr id="9" name="Picture 8" descr="A picture containing green&#10;&#10;Description automatically generated">
            <a:extLst>
              <a:ext uri="{FF2B5EF4-FFF2-40B4-BE49-F238E27FC236}">
                <a16:creationId xmlns:a16="http://schemas.microsoft.com/office/drawing/2014/main" id="{55CF178E-31BF-44F9-A657-9DEA665B3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712" y="4218071"/>
            <a:ext cx="4318577" cy="24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6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CF55-E498-4FFB-ADE3-FDC00DCC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Semester Development – Data Manipulation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D61723A-75CD-4374-A644-C8CF44EB8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62" y="1999531"/>
            <a:ext cx="4507289" cy="244144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C030C0-D8C7-413A-82D9-C8F1BB00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79" y="1999531"/>
            <a:ext cx="4606959" cy="2441448"/>
          </a:xfrm>
          <a:prstGeom prst="rect">
            <a:avLst/>
          </a:prstGeom>
        </p:spPr>
      </p:pic>
      <p:pic>
        <p:nvPicPr>
          <p:cNvPr id="8" name="Picture 7" descr="A picture containing bowl, pan, mouse&#10;&#10;Description automatically generated">
            <a:extLst>
              <a:ext uri="{FF2B5EF4-FFF2-40B4-BE49-F238E27FC236}">
                <a16:creationId xmlns:a16="http://schemas.microsoft.com/office/drawing/2014/main" id="{D6E9F4A6-C40E-4964-B5BA-D6A85C3B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86" y="4656200"/>
            <a:ext cx="6180828" cy="20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993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289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Corbel</vt:lpstr>
      <vt:lpstr>Gill Sans MT</vt:lpstr>
      <vt:lpstr>Wingdings 2</vt:lpstr>
      <vt:lpstr>Dividend</vt:lpstr>
      <vt:lpstr>Precision Agriculture in Virtual Reality</vt:lpstr>
      <vt:lpstr>Precision Agriculture in Virtual Reality 2</vt:lpstr>
      <vt:lpstr>Project Objective</vt:lpstr>
      <vt:lpstr>Value Proposition</vt:lpstr>
      <vt:lpstr>Design Goals</vt:lpstr>
      <vt:lpstr>First Semester Development</vt:lpstr>
      <vt:lpstr>Second Semester Development</vt:lpstr>
      <vt:lpstr>Second Semester Development – Data</vt:lpstr>
      <vt:lpstr>Second Semester Development – Data Manipulation</vt:lpstr>
      <vt:lpstr>Second Semester Development – Data Smoothing</vt:lpstr>
      <vt:lpstr>Second Semester Development – Scene</vt:lpstr>
      <vt:lpstr>Second Semester Development – Auto Pathing</vt:lpstr>
      <vt:lpstr>Second Semester Development – Auto Pathing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Agriculture in Virtual Reality</dc:title>
  <dc:creator>Brad Whitesell</dc:creator>
  <cp:lastModifiedBy>Brad Whitesell</cp:lastModifiedBy>
  <cp:revision>10</cp:revision>
  <dcterms:created xsi:type="dcterms:W3CDTF">2019-12-05T11:08:17Z</dcterms:created>
  <dcterms:modified xsi:type="dcterms:W3CDTF">2019-12-06T10:53:14Z</dcterms:modified>
</cp:coreProperties>
</file>